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7" r:id="rId2"/>
    <p:sldId id="321" r:id="rId3"/>
    <p:sldId id="311" r:id="rId4"/>
    <p:sldId id="298" r:id="rId5"/>
    <p:sldId id="313" r:id="rId6"/>
    <p:sldId id="314" r:id="rId7"/>
    <p:sldId id="316" r:id="rId8"/>
    <p:sldId id="317" r:id="rId9"/>
    <p:sldId id="318" r:id="rId10"/>
    <p:sldId id="319" r:id="rId11"/>
    <p:sldId id="320" r:id="rId12"/>
    <p:sldId id="312" r:id="rId13"/>
    <p:sldId id="315" r:id="rId14"/>
    <p:sldId id="309" r:id="rId15"/>
    <p:sldId id="274" r:id="rId16"/>
    <p:sldId id="322" r:id="rId17"/>
    <p:sldId id="323" r:id="rId18"/>
    <p:sldId id="32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02"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3/25/2013</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3/25/2013</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4000" r="-4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371600"/>
            <a:ext cx="8229600" cy="1828800"/>
          </a:xfrm>
        </p:spPr>
        <p:txBody>
          <a:bodyPr/>
          <a:lstStyle/>
          <a:p>
            <a:r>
              <a:rPr lang="en-CA" dirty="0" smtClean="0">
                <a:solidFill>
                  <a:srgbClr val="FF0000"/>
                </a:solidFill>
              </a:rPr>
              <a:t>History 336</a:t>
            </a:r>
            <a:endParaRPr lang="en-CA" dirty="0">
              <a:solidFill>
                <a:srgbClr val="FF0000"/>
              </a:solidFill>
            </a:endParaRPr>
          </a:p>
        </p:txBody>
      </p:sp>
      <p:sp>
        <p:nvSpPr>
          <p:cNvPr id="3" name="Subtitle 2"/>
          <p:cNvSpPr>
            <a:spLocks noGrp="1"/>
          </p:cNvSpPr>
          <p:nvPr>
            <p:ph type="subTitle" idx="1"/>
          </p:nvPr>
        </p:nvSpPr>
        <p:spPr>
          <a:xfrm>
            <a:off x="990600" y="4267200"/>
            <a:ext cx="7543800" cy="1600200"/>
          </a:xfrm>
        </p:spPr>
        <p:txBody>
          <a:bodyPr/>
          <a:lstStyle/>
          <a:p>
            <a:r>
              <a:rPr lang="en-CA" dirty="0" smtClean="0">
                <a:solidFill>
                  <a:srgbClr val="FFFF00"/>
                </a:solidFill>
              </a:rPr>
              <a:t>Ideas and Society in Early Modern Europe:</a:t>
            </a:r>
          </a:p>
          <a:p>
            <a:r>
              <a:rPr lang="en-CA" dirty="0" smtClean="0">
                <a:solidFill>
                  <a:srgbClr val="FFFF00"/>
                </a:solidFill>
              </a:rPr>
              <a:t>The Debate about Gender and Identity</a:t>
            </a:r>
            <a:endParaRPr lang="en-CA" dirty="0">
              <a:solidFill>
                <a:srgbClr val="FFFF00"/>
              </a:solidFill>
            </a:endParaRPr>
          </a:p>
        </p:txBody>
      </p:sp>
    </p:spTree>
    <p:extLst>
      <p:ext uri="{BB962C8B-B14F-4D97-AF65-F5344CB8AC3E}">
        <p14:creationId xmlns:p14="http://schemas.microsoft.com/office/powerpoint/2010/main" val="2701954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399"/>
            <a:ext cx="8839200" cy="1004935"/>
          </a:xfrm>
        </p:spPr>
        <p:txBody>
          <a:bodyPr>
            <a:noAutofit/>
          </a:bodyPr>
          <a:lstStyle/>
          <a:p>
            <a:r>
              <a:rPr lang="en-CA" sz="3200" i="1" dirty="0" smtClean="0"/>
              <a:t>On the Education of Ladies</a:t>
            </a:r>
            <a:r>
              <a:rPr lang="en-CA" sz="3200" dirty="0" smtClean="0"/>
              <a:t>: relevance for women?</a:t>
            </a:r>
            <a:endParaRPr lang="en-CA" sz="3200" i="1" dirty="0"/>
          </a:p>
        </p:txBody>
      </p:sp>
      <p:sp>
        <p:nvSpPr>
          <p:cNvPr id="3" name="Content Placeholder 2"/>
          <p:cNvSpPr>
            <a:spLocks noGrp="1"/>
          </p:cNvSpPr>
          <p:nvPr>
            <p:ph idx="1"/>
          </p:nvPr>
        </p:nvSpPr>
        <p:spPr>
          <a:xfrm>
            <a:off x="76200" y="1203055"/>
            <a:ext cx="5410200" cy="5242560"/>
          </a:xfrm>
        </p:spPr>
        <p:txBody>
          <a:bodyPr>
            <a:normAutofit lnSpcReduction="10000"/>
          </a:bodyPr>
          <a:lstStyle/>
          <a:p>
            <a:r>
              <a:rPr lang="en-CA" sz="2400" dirty="0" smtClean="0"/>
              <a:t>attack on prejudice</a:t>
            </a:r>
          </a:p>
          <a:p>
            <a:r>
              <a:rPr lang="en-CA" sz="2400" dirty="0" smtClean="0"/>
              <a:t>appeal to God (remember </a:t>
            </a:r>
            <a:r>
              <a:rPr lang="en-CA" sz="2400" dirty="0" err="1" smtClean="0"/>
              <a:t>Suchon</a:t>
            </a:r>
            <a:r>
              <a:rPr lang="en-CA" sz="2400" dirty="0" smtClean="0"/>
              <a:t>?)</a:t>
            </a:r>
          </a:p>
          <a:p>
            <a:r>
              <a:rPr lang="en-CA" sz="2400" dirty="0" smtClean="0"/>
              <a:t>“science of ourselves”</a:t>
            </a:r>
          </a:p>
          <a:p>
            <a:pPr lvl="1"/>
            <a:r>
              <a:rPr lang="en-CA" dirty="0" smtClean="0"/>
              <a:t>the “rational use of her mind” (196)</a:t>
            </a:r>
          </a:p>
          <a:p>
            <a:pPr lvl="1"/>
            <a:r>
              <a:rPr lang="en-CA" dirty="0" smtClean="0"/>
              <a:t>reasonable women (200)</a:t>
            </a:r>
          </a:p>
          <a:p>
            <a:pPr lvl="1"/>
            <a:r>
              <a:rPr lang="en-CA" dirty="0" smtClean="0"/>
              <a:t>“we don’t lack intelligence” (201)</a:t>
            </a:r>
          </a:p>
          <a:p>
            <a:pPr lvl="1"/>
            <a:r>
              <a:rPr lang="en-CA" dirty="0" smtClean="0"/>
              <a:t>revelation of the truth (233)</a:t>
            </a:r>
          </a:p>
          <a:p>
            <a:pPr lvl="1"/>
            <a:r>
              <a:rPr lang="en-CA" dirty="0" smtClean="0"/>
              <a:t>Cartesian plan for “self-knowledge” (236-38)</a:t>
            </a:r>
          </a:p>
          <a:p>
            <a:r>
              <a:rPr lang="en-CA" sz="2400" dirty="0" smtClean="0"/>
              <a:t>governing is persuading (231)</a:t>
            </a:r>
          </a:p>
          <a:p>
            <a:endParaRPr lang="en-CA" sz="2400" dirty="0"/>
          </a:p>
        </p:txBody>
      </p:sp>
    </p:spTree>
    <p:extLst>
      <p:ext uri="{BB962C8B-B14F-4D97-AF65-F5344CB8AC3E}">
        <p14:creationId xmlns:p14="http://schemas.microsoft.com/office/powerpoint/2010/main" val="2562599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399"/>
            <a:ext cx="8839200" cy="1004935"/>
          </a:xfrm>
        </p:spPr>
        <p:txBody>
          <a:bodyPr>
            <a:noAutofit/>
          </a:bodyPr>
          <a:lstStyle/>
          <a:p>
            <a:r>
              <a:rPr lang="en-CA" sz="3200" i="1" dirty="0" smtClean="0"/>
              <a:t>On the Education of Ladies</a:t>
            </a:r>
            <a:r>
              <a:rPr lang="en-CA" sz="3200" dirty="0" smtClean="0"/>
              <a:t>: relevance for women?</a:t>
            </a:r>
            <a:endParaRPr lang="en-CA" sz="3200" i="1" dirty="0"/>
          </a:p>
        </p:txBody>
      </p:sp>
      <p:sp>
        <p:nvSpPr>
          <p:cNvPr id="3" name="Content Placeholder 2"/>
          <p:cNvSpPr>
            <a:spLocks noGrp="1"/>
          </p:cNvSpPr>
          <p:nvPr>
            <p:ph idx="1"/>
          </p:nvPr>
        </p:nvSpPr>
        <p:spPr>
          <a:xfrm>
            <a:off x="76200" y="1203055"/>
            <a:ext cx="5410200" cy="5242560"/>
          </a:xfrm>
        </p:spPr>
        <p:txBody>
          <a:bodyPr>
            <a:normAutofit/>
          </a:bodyPr>
          <a:lstStyle/>
          <a:p>
            <a:r>
              <a:rPr lang="en-CA" sz="2400" dirty="0" smtClean="0"/>
              <a:t>an echo from </a:t>
            </a:r>
            <a:r>
              <a:rPr lang="en-CA" sz="2400" i="1" dirty="0" smtClean="0"/>
              <a:t>The Equality of the Two Sexes</a:t>
            </a:r>
            <a:r>
              <a:rPr lang="en-CA" sz="2400" dirty="0" smtClean="0"/>
              <a:t>:  a woman’s advantage (250)</a:t>
            </a:r>
          </a:p>
          <a:p>
            <a:r>
              <a:rPr lang="en-CA" sz="2400" dirty="0" smtClean="0"/>
              <a:t>governing is persuading (231)</a:t>
            </a:r>
          </a:p>
          <a:p>
            <a:endParaRPr lang="en-CA" sz="2400" dirty="0"/>
          </a:p>
        </p:txBody>
      </p:sp>
    </p:spTree>
    <p:extLst>
      <p:ext uri="{BB962C8B-B14F-4D97-AF65-F5344CB8AC3E}">
        <p14:creationId xmlns:p14="http://schemas.microsoft.com/office/powerpoint/2010/main" val="754087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rmAutofit/>
          </a:bodyPr>
          <a:lstStyle/>
          <a:p>
            <a:r>
              <a:rPr lang="en-CA" sz="3200" i="1" dirty="0" smtClean="0"/>
              <a:t>On the Education of Ladies</a:t>
            </a:r>
            <a:r>
              <a:rPr lang="en-CA" sz="3200" dirty="0" smtClean="0"/>
              <a:t>: Education</a:t>
            </a:r>
            <a:endParaRPr lang="en-CA" sz="3200" i="1" dirty="0"/>
          </a:p>
        </p:txBody>
      </p:sp>
      <p:sp>
        <p:nvSpPr>
          <p:cNvPr id="3" name="Content Placeholder 2"/>
          <p:cNvSpPr>
            <a:spLocks noGrp="1"/>
          </p:cNvSpPr>
          <p:nvPr>
            <p:ph idx="1"/>
          </p:nvPr>
        </p:nvSpPr>
        <p:spPr>
          <a:xfrm>
            <a:off x="228600" y="1066800"/>
            <a:ext cx="5867400" cy="5410200"/>
          </a:xfrm>
        </p:spPr>
        <p:txBody>
          <a:bodyPr/>
          <a:lstStyle/>
          <a:p>
            <a:r>
              <a:rPr lang="en-CA" sz="2400" dirty="0" smtClean="0"/>
              <a:t>Sophia:  “My greatest satisfaction comes from learning about things and communicating them to other people” (148).</a:t>
            </a:r>
          </a:p>
          <a:p>
            <a:r>
              <a:rPr lang="en-CA" sz="2400" dirty="0" err="1" smtClean="0"/>
              <a:t>Stasimachus</a:t>
            </a:r>
            <a:r>
              <a:rPr lang="en-CA" sz="2400" dirty="0" smtClean="0"/>
              <a:t>: “you only half understand things if you only understand them for yourself; you also have to know the art of expressing them, not only to adapt to the weakness and reach of the common people, but also to be able to communicate convincingly to them the truths you have discovered” (194).</a:t>
            </a:r>
          </a:p>
        </p:txBody>
      </p:sp>
    </p:spTree>
    <p:extLst>
      <p:ext uri="{BB962C8B-B14F-4D97-AF65-F5344CB8AC3E}">
        <p14:creationId xmlns:p14="http://schemas.microsoft.com/office/powerpoint/2010/main" val="2420029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rmAutofit/>
          </a:bodyPr>
          <a:lstStyle/>
          <a:p>
            <a:r>
              <a:rPr lang="en-CA" sz="3200" i="1" dirty="0" smtClean="0"/>
              <a:t>On the Education of Ladies</a:t>
            </a:r>
            <a:r>
              <a:rPr lang="en-CA" sz="3200" dirty="0" smtClean="0"/>
              <a:t>: Education</a:t>
            </a:r>
            <a:endParaRPr lang="en-CA" sz="3200" i="1" dirty="0"/>
          </a:p>
        </p:txBody>
      </p:sp>
      <p:sp>
        <p:nvSpPr>
          <p:cNvPr id="3" name="Content Placeholder 2"/>
          <p:cNvSpPr>
            <a:spLocks noGrp="1"/>
          </p:cNvSpPr>
          <p:nvPr>
            <p:ph idx="1"/>
          </p:nvPr>
        </p:nvSpPr>
        <p:spPr>
          <a:xfrm>
            <a:off x="228600" y="1066800"/>
            <a:ext cx="5867400" cy="5410200"/>
          </a:xfrm>
        </p:spPr>
        <p:txBody>
          <a:bodyPr/>
          <a:lstStyle/>
          <a:p>
            <a:r>
              <a:rPr lang="en-CA" sz="2400" dirty="0" err="1" smtClean="0"/>
              <a:t>Eulalia</a:t>
            </a:r>
            <a:r>
              <a:rPr lang="en-CA" sz="2400" dirty="0" smtClean="0"/>
              <a:t>:  “You’re a strange man, you enjoy making people think. I am not surprised that you are a supporter of women; you have in common with them </a:t>
            </a:r>
            <a:r>
              <a:rPr lang="en-CA" sz="2400" smtClean="0"/>
              <a:t>the </a:t>
            </a:r>
            <a:r>
              <a:rPr lang="en-CA" sz="2400" smtClean="0"/>
              <a:t>thing </a:t>
            </a:r>
            <a:r>
              <a:rPr lang="en-CA" sz="2400" dirty="0" smtClean="0"/>
              <a:t>that everybody finds fault with: when you get an idea in your head you make it a point of honor to see it through” (200).</a:t>
            </a:r>
          </a:p>
          <a:p>
            <a:r>
              <a:rPr lang="en-CA" sz="2400" dirty="0" err="1" smtClean="0"/>
              <a:t>Stasimachus</a:t>
            </a:r>
            <a:r>
              <a:rPr lang="en-CA" sz="2400" dirty="0" smtClean="0"/>
              <a:t>:  “Thus we can conclude that so long as we do not know what we are, we do not know anything, and that we will know everything when we know ourselves” (236).</a:t>
            </a:r>
          </a:p>
        </p:txBody>
      </p:sp>
    </p:spTree>
    <p:extLst>
      <p:ext uri="{BB962C8B-B14F-4D97-AF65-F5344CB8AC3E}">
        <p14:creationId xmlns:p14="http://schemas.microsoft.com/office/powerpoint/2010/main" val="22665067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CA" sz="3200" dirty="0" smtClean="0"/>
              <a:t>Of current interest</a:t>
            </a:r>
            <a:endParaRPr lang="en-CA" sz="3200" dirty="0"/>
          </a:p>
        </p:txBody>
      </p:sp>
      <p:sp>
        <p:nvSpPr>
          <p:cNvPr id="3" name="Content Placeholder 2"/>
          <p:cNvSpPr>
            <a:spLocks noGrp="1"/>
          </p:cNvSpPr>
          <p:nvPr>
            <p:ph idx="1"/>
          </p:nvPr>
        </p:nvSpPr>
        <p:spPr>
          <a:xfrm>
            <a:off x="457200" y="1600200"/>
            <a:ext cx="8229600" cy="4709160"/>
          </a:xfrm>
        </p:spPr>
        <p:txBody>
          <a:bodyPr/>
          <a:lstStyle/>
          <a:p>
            <a:r>
              <a:rPr lang="en-CA" dirty="0" smtClean="0"/>
              <a:t>“Prison ‘not effective’ </a:t>
            </a:r>
            <a:r>
              <a:rPr lang="en-CA" dirty="0"/>
              <a:t>for women,” BBC, 23 March 2013, http://www.bbc.co.uk/news/uk-21909836</a:t>
            </a:r>
          </a:p>
        </p:txBody>
      </p:sp>
    </p:spTree>
    <p:extLst>
      <p:ext uri="{BB962C8B-B14F-4D97-AF65-F5344CB8AC3E}">
        <p14:creationId xmlns:p14="http://schemas.microsoft.com/office/powerpoint/2010/main" val="23160207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762000"/>
          </a:xfrm>
        </p:spPr>
        <p:txBody>
          <a:bodyPr>
            <a:noAutofit/>
          </a:bodyPr>
          <a:lstStyle/>
          <a:p>
            <a:r>
              <a:rPr lang="en-CA" sz="2800" dirty="0" smtClean="0"/>
              <a:t>Questions to consider for the rest of the course</a:t>
            </a:r>
            <a:endParaRPr lang="en-CA" sz="2800" dirty="0"/>
          </a:p>
        </p:txBody>
      </p:sp>
      <p:sp>
        <p:nvSpPr>
          <p:cNvPr id="3" name="Content Placeholder 2"/>
          <p:cNvSpPr>
            <a:spLocks noGrp="1"/>
          </p:cNvSpPr>
          <p:nvPr>
            <p:ph idx="1"/>
          </p:nvPr>
        </p:nvSpPr>
        <p:spPr>
          <a:xfrm>
            <a:off x="457200" y="990600"/>
            <a:ext cx="8229600" cy="5486400"/>
          </a:xfrm>
        </p:spPr>
        <p:txBody>
          <a:bodyPr>
            <a:normAutofit fontScale="92500" lnSpcReduction="10000"/>
          </a:bodyPr>
          <a:lstStyle/>
          <a:p>
            <a:pPr marL="651510" indent="-514350">
              <a:buFont typeface="+mj-lt"/>
              <a:buAutoNum type="arabicPeriod"/>
            </a:pPr>
            <a:r>
              <a:rPr lang="en-CA" dirty="0" smtClean="0"/>
              <a:t>What passages strike you as historically significant?  Mark them and write them down.</a:t>
            </a:r>
          </a:p>
          <a:p>
            <a:pPr marL="651510" indent="-514350">
              <a:buFont typeface="+mj-lt"/>
              <a:buAutoNum type="arabicPeriod"/>
            </a:pPr>
            <a:r>
              <a:rPr lang="en-CA" dirty="0" smtClean="0"/>
              <a:t>What positions on women and gender does a given primary source take on women and gender?  How does the author support these positions?</a:t>
            </a:r>
          </a:p>
          <a:p>
            <a:pPr marL="651510" indent="-514350">
              <a:buFont typeface="+mj-lt"/>
              <a:buAutoNum type="arabicPeriod"/>
            </a:pPr>
            <a:r>
              <a:rPr lang="en-CA" dirty="0" smtClean="0"/>
              <a:t>Can you formulate at least one historical question based on the assigned reading to start a larger discussion?</a:t>
            </a:r>
          </a:p>
          <a:p>
            <a:pPr marL="651510" indent="-514350">
              <a:buFont typeface="+mj-lt"/>
              <a:buAutoNum type="arabicPeriod"/>
            </a:pPr>
            <a:r>
              <a:rPr lang="en-CA" dirty="0" smtClean="0"/>
              <a:t>Can you find a few secondary sources (and other primary sources) by using the library catalogue and databases that will help you answer your historical question?</a:t>
            </a:r>
          </a:p>
          <a:p>
            <a:pPr marL="651510" indent="-514350">
              <a:buFont typeface="+mj-lt"/>
              <a:buAutoNum type="arabicPeriod"/>
            </a:pPr>
            <a:r>
              <a:rPr lang="en-CA" dirty="0" smtClean="0"/>
              <a:t>Can you think of any current news stories that relate to women and gender?</a:t>
            </a:r>
          </a:p>
          <a:p>
            <a:pPr marL="651510" indent="-514350">
              <a:buFont typeface="+mj-lt"/>
              <a:buAutoNum type="arabicPeriod"/>
            </a:pPr>
            <a:endParaRPr lang="en-CA" dirty="0"/>
          </a:p>
        </p:txBody>
      </p:sp>
    </p:spTree>
    <p:extLst>
      <p:ext uri="{BB962C8B-B14F-4D97-AF65-F5344CB8AC3E}">
        <p14:creationId xmlns:p14="http://schemas.microsoft.com/office/powerpoint/2010/main" val="36348454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normAutofit/>
          </a:bodyPr>
          <a:lstStyle/>
          <a:p>
            <a:r>
              <a:rPr lang="en-CA" sz="3200" dirty="0" smtClean="0"/>
              <a:t>How to study for Test #2, 8 April</a:t>
            </a:r>
            <a:endParaRPr lang="en-CA" sz="3200" dirty="0"/>
          </a:p>
        </p:txBody>
      </p:sp>
      <p:sp>
        <p:nvSpPr>
          <p:cNvPr id="3" name="Content Placeholder 2"/>
          <p:cNvSpPr>
            <a:spLocks noGrp="1"/>
          </p:cNvSpPr>
          <p:nvPr>
            <p:ph idx="1"/>
          </p:nvPr>
        </p:nvSpPr>
        <p:spPr>
          <a:xfrm>
            <a:off x="457200" y="914400"/>
            <a:ext cx="8229600" cy="5638800"/>
          </a:xfrm>
        </p:spPr>
        <p:txBody>
          <a:bodyPr>
            <a:normAutofit/>
          </a:bodyPr>
          <a:lstStyle/>
          <a:p>
            <a:r>
              <a:rPr lang="en-CA" dirty="0" smtClean="0"/>
              <a:t>Review common threads throughout the primary sources</a:t>
            </a:r>
          </a:p>
          <a:p>
            <a:pPr lvl="1"/>
            <a:r>
              <a:rPr lang="en-CA" dirty="0" smtClean="0"/>
              <a:t>the main objective of the source</a:t>
            </a:r>
          </a:p>
          <a:p>
            <a:pPr lvl="1"/>
            <a:r>
              <a:rPr lang="en-CA" dirty="0" smtClean="0"/>
              <a:t>the author’s strategy</a:t>
            </a:r>
          </a:p>
          <a:p>
            <a:pPr lvl="1"/>
            <a:r>
              <a:rPr lang="en-CA" dirty="0" smtClean="0"/>
              <a:t>common themes that we discussed in class, e.g.:  the authority of Aristotle, women’s education, adornment / beauty, the role of religion, etc.</a:t>
            </a:r>
          </a:p>
          <a:p>
            <a:pPr lvl="1"/>
            <a:r>
              <a:rPr lang="en-CA" dirty="0" smtClean="0"/>
              <a:t>resonance of the source with the social contexts of early modern women and the ideas that governed these contexts</a:t>
            </a:r>
          </a:p>
          <a:p>
            <a:pPr lvl="1"/>
            <a:r>
              <a:rPr lang="en-CA" dirty="0" smtClean="0"/>
              <a:t>resonance of the source with gender as pointing to perceived differences between men </a:t>
            </a:r>
            <a:r>
              <a:rPr lang="en-CA" smtClean="0"/>
              <a:t>and women or </a:t>
            </a:r>
            <a:r>
              <a:rPr lang="en-CA" dirty="0" smtClean="0"/>
              <a:t>as signifying relationships of power</a:t>
            </a:r>
          </a:p>
          <a:p>
            <a:endParaRPr lang="en-CA" dirty="0" smtClean="0"/>
          </a:p>
          <a:p>
            <a:pPr lvl="1"/>
            <a:endParaRPr lang="en-CA" dirty="0"/>
          </a:p>
        </p:txBody>
      </p:sp>
    </p:spTree>
    <p:extLst>
      <p:ext uri="{BB962C8B-B14F-4D97-AF65-F5344CB8AC3E}">
        <p14:creationId xmlns:p14="http://schemas.microsoft.com/office/powerpoint/2010/main" val="4092493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a:bodyPr>
          <a:lstStyle/>
          <a:p>
            <a:r>
              <a:rPr lang="en-CA" sz="3200" dirty="0" smtClean="0"/>
              <a:t>How to study for Test #2, 8 April</a:t>
            </a:r>
            <a:endParaRPr lang="en-CA" sz="3200" dirty="0"/>
          </a:p>
        </p:txBody>
      </p:sp>
      <p:sp>
        <p:nvSpPr>
          <p:cNvPr id="3" name="Content Placeholder 2"/>
          <p:cNvSpPr>
            <a:spLocks noGrp="1"/>
          </p:cNvSpPr>
          <p:nvPr>
            <p:ph idx="1"/>
          </p:nvPr>
        </p:nvSpPr>
        <p:spPr>
          <a:xfrm>
            <a:off x="457200" y="838200"/>
            <a:ext cx="8229600" cy="5471160"/>
          </a:xfrm>
        </p:spPr>
        <p:txBody>
          <a:bodyPr/>
          <a:lstStyle/>
          <a:p>
            <a:r>
              <a:rPr lang="en-CA" dirty="0" smtClean="0"/>
              <a:t>Review the historical ironies evident in the sources</a:t>
            </a:r>
          </a:p>
          <a:p>
            <a:pPr lvl="1"/>
            <a:r>
              <a:rPr lang="en-CA" dirty="0" smtClean="0"/>
              <a:t>How do the sources depart from the mainstream of thinking about women and gender?</a:t>
            </a:r>
          </a:p>
          <a:p>
            <a:pPr lvl="1"/>
            <a:r>
              <a:rPr lang="en-CA" dirty="0" smtClean="0"/>
              <a:t>How might the title of a source or the explicit object of the author conflict with the contents of the source?</a:t>
            </a:r>
          </a:p>
          <a:p>
            <a:r>
              <a:rPr lang="en-CA" dirty="0" smtClean="0"/>
              <a:t>Review personal traces of the authors</a:t>
            </a:r>
          </a:p>
          <a:p>
            <a:pPr lvl="1"/>
            <a:r>
              <a:rPr lang="en-CA" dirty="0" smtClean="0"/>
              <a:t>What information about themselves do the authors “leave behind” in their works?</a:t>
            </a:r>
          </a:p>
          <a:p>
            <a:pPr lvl="1"/>
            <a:endParaRPr lang="en-CA" dirty="0"/>
          </a:p>
        </p:txBody>
      </p:sp>
    </p:spTree>
    <p:extLst>
      <p:ext uri="{BB962C8B-B14F-4D97-AF65-F5344CB8AC3E}">
        <p14:creationId xmlns:p14="http://schemas.microsoft.com/office/powerpoint/2010/main" val="2692188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0"/>
          </a:xfrm>
        </p:spPr>
        <p:txBody>
          <a:bodyPr>
            <a:normAutofit/>
          </a:bodyPr>
          <a:lstStyle/>
          <a:p>
            <a:r>
              <a:rPr lang="en-CA" sz="3200" dirty="0" smtClean="0"/>
              <a:t>How to study for Test #2, 8 April</a:t>
            </a:r>
            <a:endParaRPr lang="en-CA" sz="3200" dirty="0"/>
          </a:p>
        </p:txBody>
      </p:sp>
      <p:sp>
        <p:nvSpPr>
          <p:cNvPr id="3" name="Content Placeholder 2"/>
          <p:cNvSpPr>
            <a:spLocks noGrp="1"/>
          </p:cNvSpPr>
          <p:nvPr>
            <p:ph idx="1"/>
          </p:nvPr>
        </p:nvSpPr>
        <p:spPr>
          <a:xfrm>
            <a:off x="457200" y="838200"/>
            <a:ext cx="8229600" cy="5471160"/>
          </a:xfrm>
        </p:spPr>
        <p:txBody>
          <a:bodyPr/>
          <a:lstStyle/>
          <a:p>
            <a:r>
              <a:rPr lang="en-CA" dirty="0"/>
              <a:t>Review specific passages from the sources that we discussed in class </a:t>
            </a:r>
          </a:p>
          <a:p>
            <a:pPr lvl="1"/>
            <a:r>
              <a:rPr lang="en-CA" dirty="0" smtClean="0"/>
              <a:t>How does the passage reflect or challenge the conventional wisdom of early modern Europe about women and gender?</a:t>
            </a:r>
          </a:p>
          <a:p>
            <a:pPr lvl="1"/>
            <a:r>
              <a:rPr lang="en-CA" dirty="0" smtClean="0"/>
              <a:t>How does the passage reflect gender as signifying perceived differences between men and women or relationships of power?</a:t>
            </a:r>
          </a:p>
          <a:p>
            <a:r>
              <a:rPr lang="en-CA" dirty="0" smtClean="0"/>
              <a:t>Review the significant information about the primary sources in the power point slides.</a:t>
            </a:r>
            <a:endParaRPr lang="en-CA" dirty="0"/>
          </a:p>
        </p:txBody>
      </p:sp>
    </p:spTree>
    <p:extLst>
      <p:ext uri="{BB962C8B-B14F-4D97-AF65-F5344CB8AC3E}">
        <p14:creationId xmlns:p14="http://schemas.microsoft.com/office/powerpoint/2010/main" val="28757953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28600" y="228600"/>
            <a:ext cx="8305800" cy="762000"/>
          </a:xfrm>
        </p:spPr>
        <p:txBody>
          <a:bodyPr>
            <a:normAutofit/>
          </a:bodyPr>
          <a:lstStyle/>
          <a:p>
            <a:r>
              <a:rPr lang="en-CA" sz="3200" dirty="0" smtClean="0"/>
              <a:t>Why is 25 March significant?</a:t>
            </a:r>
            <a:endParaRPr lang="en-CA" sz="3200" dirty="0"/>
          </a:p>
        </p:txBody>
      </p:sp>
    </p:spTree>
    <p:extLst>
      <p:ext uri="{BB962C8B-B14F-4D97-AF65-F5344CB8AC3E}">
        <p14:creationId xmlns:p14="http://schemas.microsoft.com/office/powerpoint/2010/main" val="21881793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rmAutofit/>
          </a:bodyPr>
          <a:lstStyle/>
          <a:p>
            <a:r>
              <a:rPr lang="en-CA" sz="3200" i="1" dirty="0" smtClean="0"/>
              <a:t>On the Education of Ladies</a:t>
            </a:r>
            <a:r>
              <a:rPr lang="en-CA" sz="3200" dirty="0" smtClean="0"/>
              <a:t>: Review</a:t>
            </a:r>
            <a:endParaRPr lang="en-CA" sz="3200" i="1" dirty="0"/>
          </a:p>
        </p:txBody>
      </p:sp>
      <p:sp>
        <p:nvSpPr>
          <p:cNvPr id="3" name="Content Placeholder 2"/>
          <p:cNvSpPr>
            <a:spLocks noGrp="1"/>
          </p:cNvSpPr>
          <p:nvPr>
            <p:ph idx="1"/>
          </p:nvPr>
        </p:nvSpPr>
        <p:spPr>
          <a:xfrm>
            <a:off x="76200" y="1219200"/>
            <a:ext cx="5867400" cy="5090160"/>
          </a:xfrm>
        </p:spPr>
        <p:txBody>
          <a:bodyPr/>
          <a:lstStyle/>
          <a:p>
            <a:r>
              <a:rPr lang="en-CA" dirty="0" smtClean="0"/>
              <a:t>Interlocutors</a:t>
            </a:r>
          </a:p>
          <a:p>
            <a:pPr lvl="1"/>
            <a:r>
              <a:rPr lang="en-CA" dirty="0" err="1" smtClean="0"/>
              <a:t>Stasimachus</a:t>
            </a:r>
            <a:r>
              <a:rPr lang="en-CA" dirty="0" smtClean="0"/>
              <a:t>, </a:t>
            </a:r>
            <a:r>
              <a:rPr lang="en-CA" dirty="0" err="1" smtClean="0"/>
              <a:t>Timander</a:t>
            </a:r>
            <a:endParaRPr lang="en-CA" dirty="0" smtClean="0"/>
          </a:p>
          <a:p>
            <a:pPr lvl="1"/>
            <a:r>
              <a:rPr lang="en-CA" dirty="0" smtClean="0"/>
              <a:t>Sophia, </a:t>
            </a:r>
            <a:r>
              <a:rPr lang="en-CA" dirty="0" err="1" smtClean="0"/>
              <a:t>Eulalia</a:t>
            </a:r>
            <a:endParaRPr lang="en-CA" dirty="0"/>
          </a:p>
          <a:p>
            <a:r>
              <a:rPr lang="en-CA" dirty="0" smtClean="0"/>
              <a:t>Dissonance with </a:t>
            </a:r>
            <a:r>
              <a:rPr lang="en-CA" i="1" dirty="0" smtClean="0"/>
              <a:t>Equality of the Two Sexes</a:t>
            </a:r>
            <a:endParaRPr lang="en-CA" dirty="0" smtClean="0"/>
          </a:p>
          <a:p>
            <a:pPr lvl="1"/>
            <a:r>
              <a:rPr lang="en-CA" dirty="0" smtClean="0"/>
              <a:t>male dominance:  </a:t>
            </a:r>
            <a:r>
              <a:rPr lang="en-CA" dirty="0" err="1" smtClean="0"/>
              <a:t>Stasimachus</a:t>
            </a:r>
            <a:endParaRPr lang="en-CA" dirty="0" smtClean="0"/>
          </a:p>
          <a:p>
            <a:pPr lvl="1"/>
            <a:r>
              <a:rPr lang="en-CA" dirty="0" smtClean="0"/>
              <a:t>reduced female role </a:t>
            </a:r>
          </a:p>
          <a:p>
            <a:pPr lvl="2"/>
            <a:r>
              <a:rPr lang="en-CA" sz="2400" dirty="0" smtClean="0"/>
              <a:t>learners, not experts</a:t>
            </a:r>
          </a:p>
          <a:p>
            <a:pPr lvl="2"/>
            <a:r>
              <a:rPr lang="en-CA" sz="2400" dirty="0" smtClean="0"/>
              <a:t>no need to learn Latin and Greek: pp. 155, 242.</a:t>
            </a:r>
          </a:p>
          <a:p>
            <a:pPr lvl="2"/>
            <a:r>
              <a:rPr lang="en-CA" sz="2400" dirty="0" smtClean="0"/>
              <a:t>education by tutor</a:t>
            </a:r>
          </a:p>
        </p:txBody>
      </p:sp>
    </p:spTree>
    <p:extLst>
      <p:ext uri="{BB962C8B-B14F-4D97-AF65-F5344CB8AC3E}">
        <p14:creationId xmlns:p14="http://schemas.microsoft.com/office/powerpoint/2010/main" val="2726450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705660" cy="990600"/>
          </a:xfrm>
        </p:spPr>
        <p:txBody>
          <a:bodyPr>
            <a:normAutofit fontScale="90000"/>
          </a:bodyPr>
          <a:lstStyle/>
          <a:p>
            <a:r>
              <a:rPr lang="en-CA" sz="3200" dirty="0" err="1" smtClean="0"/>
              <a:t>Poullain’s</a:t>
            </a:r>
            <a:r>
              <a:rPr lang="en-CA" sz="3200" dirty="0" smtClean="0"/>
              <a:t> intellectual formation</a:t>
            </a:r>
            <a:br>
              <a:rPr lang="en-CA" sz="3200" dirty="0" smtClean="0"/>
            </a:br>
            <a:r>
              <a:rPr lang="en-CA" sz="3200" dirty="0" smtClean="0"/>
              <a:t>Descartes vs. Aristotle</a:t>
            </a:r>
            <a:endParaRPr lang="en-CA" sz="3200" dirty="0"/>
          </a:p>
        </p:txBody>
      </p:sp>
      <p:sp>
        <p:nvSpPr>
          <p:cNvPr id="3" name="Content Placeholder 2"/>
          <p:cNvSpPr>
            <a:spLocks noGrp="1"/>
          </p:cNvSpPr>
          <p:nvPr>
            <p:ph idx="1"/>
          </p:nvPr>
        </p:nvSpPr>
        <p:spPr>
          <a:xfrm>
            <a:off x="152400" y="1219199"/>
            <a:ext cx="4343400" cy="5029201"/>
          </a:xfrm>
        </p:spPr>
        <p:txBody>
          <a:bodyPr>
            <a:normAutofit/>
          </a:bodyPr>
          <a:lstStyle/>
          <a:p>
            <a:r>
              <a:rPr lang="en-CA" dirty="0" smtClean="0"/>
              <a:t>value of Descartes</a:t>
            </a:r>
          </a:p>
          <a:p>
            <a:pPr lvl="1"/>
            <a:r>
              <a:rPr lang="en-CA" dirty="0" smtClean="0"/>
              <a:t>ally against prejudice</a:t>
            </a:r>
          </a:p>
          <a:p>
            <a:pPr lvl="1"/>
            <a:r>
              <a:rPr lang="en-CA" dirty="0" smtClean="0"/>
              <a:t>rejected  by the philosophy of the Schools = scholasticism = “a coquettish </a:t>
            </a:r>
            <a:r>
              <a:rPr lang="en-CA" dirty="0" smtClean="0">
                <a:solidFill>
                  <a:srgbClr val="FFFF00"/>
                </a:solidFill>
              </a:rPr>
              <a:t>bluestocking</a:t>
            </a:r>
            <a:r>
              <a:rPr lang="en-CA" dirty="0" smtClean="0"/>
              <a:t>” (243)</a:t>
            </a:r>
          </a:p>
          <a:p>
            <a:pPr lvl="1"/>
            <a:r>
              <a:rPr lang="en-CA" dirty="0" smtClean="0"/>
              <a:t>his philosophy: common sense, reasonable, popular </a:t>
            </a:r>
          </a:p>
          <a:p>
            <a:pPr lvl="1"/>
            <a:r>
              <a:rPr lang="en-CA" dirty="0" smtClean="0"/>
              <a:t>French Catholic vs. Greek pagan</a:t>
            </a:r>
          </a:p>
        </p:txBody>
      </p:sp>
    </p:spTree>
    <p:extLst>
      <p:ext uri="{BB962C8B-B14F-4D97-AF65-F5344CB8AC3E}">
        <p14:creationId xmlns:p14="http://schemas.microsoft.com/office/powerpoint/2010/main" val="3399564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CA" sz="3200" dirty="0" smtClean="0"/>
              <a:t>Cartesian traces</a:t>
            </a:r>
            <a:endParaRPr lang="en-CA" sz="3200" dirty="0"/>
          </a:p>
        </p:txBody>
      </p:sp>
      <p:sp>
        <p:nvSpPr>
          <p:cNvPr id="3" name="Content Placeholder 2"/>
          <p:cNvSpPr>
            <a:spLocks noGrp="1"/>
          </p:cNvSpPr>
          <p:nvPr>
            <p:ph idx="1"/>
          </p:nvPr>
        </p:nvSpPr>
        <p:spPr>
          <a:xfrm>
            <a:off x="457200" y="1219200"/>
            <a:ext cx="8229600" cy="5090160"/>
          </a:xfrm>
        </p:spPr>
        <p:txBody>
          <a:bodyPr/>
          <a:lstStyle/>
          <a:p>
            <a:r>
              <a:rPr lang="en-CA" dirty="0" smtClean="0"/>
              <a:t>“a state of general doubt” (175)</a:t>
            </a:r>
          </a:p>
          <a:p>
            <a:r>
              <a:rPr lang="en-CA" dirty="0" err="1" smtClean="0"/>
              <a:t>Stasimachus</a:t>
            </a:r>
            <a:r>
              <a:rPr lang="en-CA" dirty="0" smtClean="0"/>
              <a:t>:  “I concluded just now that I exist, I who think, because I act” (178).</a:t>
            </a:r>
          </a:p>
          <a:p>
            <a:r>
              <a:rPr lang="en-CA" dirty="0" smtClean="0"/>
              <a:t>distinction between mind and body (215)</a:t>
            </a:r>
          </a:p>
          <a:p>
            <a:pPr lvl="1"/>
            <a:r>
              <a:rPr lang="en-CA" dirty="0" smtClean="0"/>
              <a:t>two substances:  mind and body (221)</a:t>
            </a:r>
          </a:p>
          <a:p>
            <a:r>
              <a:rPr lang="en-CA" dirty="0" smtClean="0"/>
              <a:t>“our whole machine” (220)</a:t>
            </a:r>
          </a:p>
          <a:p>
            <a:r>
              <a:rPr lang="en-CA" dirty="0" err="1" smtClean="0"/>
              <a:t>Stasimachus</a:t>
            </a:r>
            <a:r>
              <a:rPr lang="en-CA" dirty="0" smtClean="0"/>
              <a:t>: “To understand things is to have clear and distinct ideas of them” (223).  more on “clear and distinct ideas”: pp. 224, 226, 236</a:t>
            </a:r>
            <a:endParaRPr lang="en-CA" dirty="0"/>
          </a:p>
        </p:txBody>
      </p:sp>
    </p:spTree>
    <p:extLst>
      <p:ext uri="{BB962C8B-B14F-4D97-AF65-F5344CB8AC3E}">
        <p14:creationId xmlns:p14="http://schemas.microsoft.com/office/powerpoint/2010/main" val="5391389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rmAutofit/>
          </a:bodyPr>
          <a:lstStyle/>
          <a:p>
            <a:r>
              <a:rPr lang="en-CA" sz="3200" i="1" dirty="0" smtClean="0"/>
              <a:t>On the Education of Ladies</a:t>
            </a:r>
            <a:r>
              <a:rPr lang="en-CA" sz="3200" dirty="0" smtClean="0"/>
              <a:t>: Themes</a:t>
            </a:r>
            <a:endParaRPr lang="en-CA" sz="3200" i="1" dirty="0"/>
          </a:p>
        </p:txBody>
      </p:sp>
      <p:sp>
        <p:nvSpPr>
          <p:cNvPr id="3" name="Content Placeholder 2"/>
          <p:cNvSpPr>
            <a:spLocks noGrp="1"/>
          </p:cNvSpPr>
          <p:nvPr>
            <p:ph idx="1"/>
          </p:nvPr>
        </p:nvSpPr>
        <p:spPr>
          <a:xfrm>
            <a:off x="76200" y="1066800"/>
            <a:ext cx="6019800" cy="5242560"/>
          </a:xfrm>
        </p:spPr>
        <p:txBody>
          <a:bodyPr>
            <a:normAutofit lnSpcReduction="10000"/>
          </a:bodyPr>
          <a:lstStyle/>
          <a:p>
            <a:r>
              <a:rPr lang="en-CA" dirty="0" smtClean="0"/>
              <a:t>Attack on prejudice, opinion, custom</a:t>
            </a:r>
          </a:p>
          <a:p>
            <a:pPr lvl="1"/>
            <a:r>
              <a:rPr lang="en-CA" dirty="0" smtClean="0"/>
              <a:t>slavery (182)</a:t>
            </a:r>
          </a:p>
          <a:p>
            <a:pPr lvl="1"/>
            <a:r>
              <a:rPr lang="en-CA" dirty="0" smtClean="0"/>
              <a:t>truth vs. “prejudice and error” (189)</a:t>
            </a:r>
          </a:p>
          <a:p>
            <a:pPr lvl="1"/>
            <a:r>
              <a:rPr lang="en-CA" dirty="0" smtClean="0"/>
              <a:t>the “labor to become learned” (222)</a:t>
            </a:r>
          </a:p>
          <a:p>
            <a:pPr lvl="1"/>
            <a:r>
              <a:rPr lang="en-CA" dirty="0" smtClean="0"/>
              <a:t>intellectual elitism vs. “ignorant populace” (192), “mob opinion” (193), “common herd” (196), “popular science and wisdom” (200)</a:t>
            </a:r>
          </a:p>
          <a:p>
            <a:pPr lvl="1"/>
            <a:r>
              <a:rPr lang="en-CA" dirty="0" smtClean="0"/>
              <a:t>the value of curiosity (196-99)</a:t>
            </a:r>
          </a:p>
          <a:p>
            <a:pPr lvl="1"/>
            <a:r>
              <a:rPr lang="en-CA" dirty="0" smtClean="0"/>
              <a:t>“We are not only the authors of the prejudice but also its theater and its victims” (212).</a:t>
            </a:r>
            <a:endParaRPr lang="en-CA" dirty="0"/>
          </a:p>
        </p:txBody>
      </p:sp>
    </p:spTree>
    <p:extLst>
      <p:ext uri="{BB962C8B-B14F-4D97-AF65-F5344CB8AC3E}">
        <p14:creationId xmlns:p14="http://schemas.microsoft.com/office/powerpoint/2010/main" val="406617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rmAutofit/>
          </a:bodyPr>
          <a:lstStyle/>
          <a:p>
            <a:r>
              <a:rPr lang="en-CA" sz="3200" i="1" dirty="0" smtClean="0"/>
              <a:t>On the Education of Ladies</a:t>
            </a:r>
            <a:r>
              <a:rPr lang="en-CA" sz="3200" dirty="0" smtClean="0"/>
              <a:t>: Themes</a:t>
            </a:r>
            <a:endParaRPr lang="en-CA" sz="3200" i="1" dirty="0"/>
          </a:p>
        </p:txBody>
      </p:sp>
      <p:sp>
        <p:nvSpPr>
          <p:cNvPr id="3" name="Content Placeholder 2"/>
          <p:cNvSpPr>
            <a:spLocks noGrp="1"/>
          </p:cNvSpPr>
          <p:nvPr>
            <p:ph idx="1"/>
          </p:nvPr>
        </p:nvSpPr>
        <p:spPr>
          <a:xfrm>
            <a:off x="76200" y="1066800"/>
            <a:ext cx="5410200" cy="5242560"/>
          </a:xfrm>
        </p:spPr>
        <p:txBody>
          <a:bodyPr/>
          <a:lstStyle/>
          <a:p>
            <a:r>
              <a:rPr lang="en-CA" dirty="0" smtClean="0"/>
              <a:t>To reason is divine (184-87, 194-95)</a:t>
            </a:r>
          </a:p>
          <a:p>
            <a:r>
              <a:rPr lang="en-CA" dirty="0" smtClean="0"/>
              <a:t>Increasing role of women in the dialogue</a:t>
            </a:r>
          </a:p>
          <a:p>
            <a:pPr lvl="1"/>
            <a:r>
              <a:rPr lang="en-CA" dirty="0" err="1" smtClean="0"/>
              <a:t>Eulalia’s</a:t>
            </a:r>
            <a:r>
              <a:rPr lang="en-CA" dirty="0" smtClean="0"/>
              <a:t> dream (203-204)</a:t>
            </a:r>
          </a:p>
          <a:p>
            <a:pPr lvl="2"/>
            <a:r>
              <a:rPr lang="en-CA" sz="2400" dirty="0" smtClean="0"/>
              <a:t>Truth as a lady (204)</a:t>
            </a:r>
          </a:p>
        </p:txBody>
      </p:sp>
    </p:spTree>
    <p:extLst>
      <p:ext uri="{BB962C8B-B14F-4D97-AF65-F5344CB8AC3E}">
        <p14:creationId xmlns:p14="http://schemas.microsoft.com/office/powerpoint/2010/main" val="3077809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rmAutofit/>
          </a:bodyPr>
          <a:lstStyle/>
          <a:p>
            <a:r>
              <a:rPr lang="en-CA" sz="3200" i="1" dirty="0" smtClean="0"/>
              <a:t>On the Education of Ladies</a:t>
            </a:r>
            <a:r>
              <a:rPr lang="en-CA" sz="3200" dirty="0" smtClean="0"/>
              <a:t>: Themes</a:t>
            </a:r>
            <a:endParaRPr lang="en-CA" sz="3200" i="1" dirty="0"/>
          </a:p>
        </p:txBody>
      </p:sp>
      <p:sp>
        <p:nvSpPr>
          <p:cNvPr id="3" name="Content Placeholder 2"/>
          <p:cNvSpPr>
            <a:spLocks noGrp="1"/>
          </p:cNvSpPr>
          <p:nvPr>
            <p:ph idx="1"/>
          </p:nvPr>
        </p:nvSpPr>
        <p:spPr>
          <a:xfrm>
            <a:off x="76200" y="1066800"/>
            <a:ext cx="5410200" cy="5562600"/>
          </a:xfrm>
        </p:spPr>
        <p:txBody>
          <a:bodyPr>
            <a:normAutofit lnSpcReduction="10000"/>
          </a:bodyPr>
          <a:lstStyle/>
          <a:p>
            <a:r>
              <a:rPr lang="en-CA" dirty="0" smtClean="0"/>
              <a:t>“the science of ourselves” (218, 235)</a:t>
            </a:r>
          </a:p>
          <a:p>
            <a:pPr lvl="1"/>
            <a:r>
              <a:rPr lang="en-CA" dirty="0" err="1" smtClean="0"/>
              <a:t>Stasimachus</a:t>
            </a:r>
            <a:r>
              <a:rPr lang="en-CA" dirty="0" smtClean="0"/>
              <a:t>: “What we are trying to achieve is perfect knowledge, which consists in knowing what it is outside ourselves that corresponds to what we see within us” (209).</a:t>
            </a:r>
          </a:p>
          <a:p>
            <a:pPr lvl="1"/>
            <a:r>
              <a:rPr lang="en-CA" dirty="0" err="1" smtClean="0"/>
              <a:t>Timander</a:t>
            </a:r>
            <a:r>
              <a:rPr lang="en-CA" dirty="0" smtClean="0"/>
              <a:t>: “We study the history of the ancients and of our neighbors, and we never think of our own. We are more curious about what is going on in </a:t>
            </a:r>
            <a:r>
              <a:rPr lang="en-CA" dirty="0" smtClean="0"/>
              <a:t>distant </a:t>
            </a:r>
            <a:r>
              <a:rPr lang="en-CA" dirty="0" smtClean="0"/>
              <a:t>provinces than what is going on where we are” (211)</a:t>
            </a:r>
          </a:p>
        </p:txBody>
      </p:sp>
    </p:spTree>
    <p:extLst>
      <p:ext uri="{BB962C8B-B14F-4D97-AF65-F5344CB8AC3E}">
        <p14:creationId xmlns:p14="http://schemas.microsoft.com/office/powerpoint/2010/main" val="1897691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62000"/>
          </a:xfrm>
        </p:spPr>
        <p:txBody>
          <a:bodyPr>
            <a:normAutofit/>
          </a:bodyPr>
          <a:lstStyle/>
          <a:p>
            <a:r>
              <a:rPr lang="en-CA" sz="3200" i="1" dirty="0" smtClean="0"/>
              <a:t>On the Education of Ladies</a:t>
            </a:r>
            <a:r>
              <a:rPr lang="en-CA" sz="3200" dirty="0" smtClean="0"/>
              <a:t>: Themes</a:t>
            </a:r>
            <a:endParaRPr lang="en-CA" sz="3200" i="1" dirty="0"/>
          </a:p>
        </p:txBody>
      </p:sp>
      <p:sp>
        <p:nvSpPr>
          <p:cNvPr id="3" name="Content Placeholder 2"/>
          <p:cNvSpPr>
            <a:spLocks noGrp="1"/>
          </p:cNvSpPr>
          <p:nvPr>
            <p:ph idx="1"/>
          </p:nvPr>
        </p:nvSpPr>
        <p:spPr>
          <a:xfrm>
            <a:off x="76200" y="1066800"/>
            <a:ext cx="5410200" cy="5242560"/>
          </a:xfrm>
        </p:spPr>
        <p:txBody>
          <a:bodyPr>
            <a:normAutofit/>
          </a:bodyPr>
          <a:lstStyle/>
          <a:p>
            <a:r>
              <a:rPr lang="en-CA" dirty="0" smtClean="0"/>
              <a:t>“the science of ourselves” (218, 235)</a:t>
            </a:r>
          </a:p>
          <a:p>
            <a:pPr lvl="1"/>
            <a:r>
              <a:rPr lang="en-CA" dirty="0"/>
              <a:t>“a world in miniature” (222)</a:t>
            </a:r>
          </a:p>
          <a:p>
            <a:pPr lvl="1"/>
            <a:r>
              <a:rPr lang="en-CA" dirty="0"/>
              <a:t>how “knowledge of ourselves” rescues us (232</a:t>
            </a:r>
            <a:r>
              <a:rPr lang="en-CA" dirty="0" smtClean="0"/>
              <a:t>)</a:t>
            </a:r>
          </a:p>
          <a:p>
            <a:pPr lvl="1"/>
            <a:r>
              <a:rPr lang="en-CA" dirty="0" smtClean="0"/>
              <a:t>connection to women:</a:t>
            </a:r>
          </a:p>
          <a:p>
            <a:pPr lvl="2"/>
            <a:r>
              <a:rPr lang="en-CA" sz="2400" dirty="0" smtClean="0"/>
              <a:t>“treasure”:  Sophia and </a:t>
            </a:r>
            <a:r>
              <a:rPr lang="en-CA" sz="2400" dirty="0" err="1" smtClean="0"/>
              <a:t>Eulalia</a:t>
            </a:r>
            <a:r>
              <a:rPr lang="en-CA" sz="2400" dirty="0" smtClean="0"/>
              <a:t>,  “a portable library that we all have within us” (207)</a:t>
            </a:r>
            <a:endParaRPr lang="en-CA" sz="2400" dirty="0"/>
          </a:p>
        </p:txBody>
      </p:sp>
    </p:spTree>
    <p:extLst>
      <p:ext uri="{BB962C8B-B14F-4D97-AF65-F5344CB8AC3E}">
        <p14:creationId xmlns:p14="http://schemas.microsoft.com/office/powerpoint/2010/main" val="3496038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6674</TotalTime>
  <Words>1182</Words>
  <Application>Microsoft Office PowerPoint</Application>
  <PresentationFormat>On-screen Show (4:3)</PresentationFormat>
  <Paragraphs>95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Apex</vt:lpstr>
      <vt:lpstr>History 336</vt:lpstr>
      <vt:lpstr>Why is 25 March significant?</vt:lpstr>
      <vt:lpstr>On the Education of Ladies: Review</vt:lpstr>
      <vt:lpstr>Poullain’s intellectual formation Descartes vs. Aristotle</vt:lpstr>
      <vt:lpstr>Cartesian traces</vt:lpstr>
      <vt:lpstr>On the Education of Ladies: Themes</vt:lpstr>
      <vt:lpstr>On the Education of Ladies: Themes</vt:lpstr>
      <vt:lpstr>On the Education of Ladies: Themes</vt:lpstr>
      <vt:lpstr>On the Education of Ladies: Themes</vt:lpstr>
      <vt:lpstr>On the Education of Ladies: relevance for women?</vt:lpstr>
      <vt:lpstr>On the Education of Ladies: relevance for women?</vt:lpstr>
      <vt:lpstr>On the Education of Ladies: Education</vt:lpstr>
      <vt:lpstr>On the Education of Ladies: Education</vt:lpstr>
      <vt:lpstr>Of current interest</vt:lpstr>
      <vt:lpstr>Questions to consider for the rest of the course</vt:lpstr>
      <vt:lpstr>How to study for Test #2, 8 April</vt:lpstr>
      <vt:lpstr>How to study for Test #2, 8 April</vt:lpstr>
      <vt:lpstr>How to study for Test #2, 8 April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Hilmar</dc:creator>
  <cp:lastModifiedBy>Hilmar</cp:lastModifiedBy>
  <cp:revision>195</cp:revision>
  <dcterms:created xsi:type="dcterms:W3CDTF">2006-08-16T00:00:00Z</dcterms:created>
  <dcterms:modified xsi:type="dcterms:W3CDTF">2013-03-26T06:41:38Z</dcterms:modified>
</cp:coreProperties>
</file>